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AB21D-B27A-2CBC-69A1-869851D862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065F23C-33AA-A4A8-43CB-E5EC681474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C3E9FE7-5932-69C0-0703-92A3D5086C33}"/>
              </a:ext>
            </a:extLst>
          </p:cNvPr>
          <p:cNvSpPr>
            <a:spLocks noGrp="1"/>
          </p:cNvSpPr>
          <p:nvPr>
            <p:ph type="dt" sz="half" idx="10"/>
          </p:nvPr>
        </p:nvSpPr>
        <p:spPr/>
        <p:txBody>
          <a:bodyPr/>
          <a:lstStyle/>
          <a:p>
            <a:fld id="{02634D4D-B0A4-49CD-ACA8-F14450EAA905}" type="datetimeFigureOut">
              <a:rPr lang="en-US" smtClean="0"/>
              <a:t>1/9/2024</a:t>
            </a:fld>
            <a:endParaRPr lang="en-US"/>
          </a:p>
        </p:txBody>
      </p:sp>
      <p:sp>
        <p:nvSpPr>
          <p:cNvPr id="5" name="Footer Placeholder 4">
            <a:extLst>
              <a:ext uri="{FF2B5EF4-FFF2-40B4-BE49-F238E27FC236}">
                <a16:creationId xmlns:a16="http://schemas.microsoft.com/office/drawing/2014/main" id="{B70BB1EE-3095-B52F-A897-3BA75F08E3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A31AD8-47D4-20C3-385E-29DAC6DA8A2F}"/>
              </a:ext>
            </a:extLst>
          </p:cNvPr>
          <p:cNvSpPr>
            <a:spLocks noGrp="1"/>
          </p:cNvSpPr>
          <p:nvPr>
            <p:ph type="sldNum" sz="quarter" idx="12"/>
          </p:nvPr>
        </p:nvSpPr>
        <p:spPr/>
        <p:txBody>
          <a:bodyPr/>
          <a:lstStyle/>
          <a:p>
            <a:fld id="{B4C41A76-D5D3-48B2-BC5C-7BFCC9E83CBE}" type="slidenum">
              <a:rPr lang="en-US" smtClean="0"/>
              <a:t>‹#›</a:t>
            </a:fld>
            <a:endParaRPr lang="en-US"/>
          </a:p>
        </p:txBody>
      </p:sp>
    </p:spTree>
    <p:extLst>
      <p:ext uri="{BB962C8B-B14F-4D97-AF65-F5344CB8AC3E}">
        <p14:creationId xmlns:p14="http://schemas.microsoft.com/office/powerpoint/2010/main" val="97089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7AA01-38D7-1254-2F80-B42670DAEF3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AA4825C-B94B-8C4B-DB1B-556DEA218D7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9C2E7E-746C-7409-86E8-8D040286C385}"/>
              </a:ext>
            </a:extLst>
          </p:cNvPr>
          <p:cNvSpPr>
            <a:spLocks noGrp="1"/>
          </p:cNvSpPr>
          <p:nvPr>
            <p:ph type="dt" sz="half" idx="10"/>
          </p:nvPr>
        </p:nvSpPr>
        <p:spPr/>
        <p:txBody>
          <a:bodyPr/>
          <a:lstStyle/>
          <a:p>
            <a:fld id="{02634D4D-B0A4-49CD-ACA8-F14450EAA905}" type="datetimeFigureOut">
              <a:rPr lang="en-US" smtClean="0"/>
              <a:t>1/9/2024</a:t>
            </a:fld>
            <a:endParaRPr lang="en-US"/>
          </a:p>
        </p:txBody>
      </p:sp>
      <p:sp>
        <p:nvSpPr>
          <p:cNvPr id="5" name="Footer Placeholder 4">
            <a:extLst>
              <a:ext uri="{FF2B5EF4-FFF2-40B4-BE49-F238E27FC236}">
                <a16:creationId xmlns:a16="http://schemas.microsoft.com/office/drawing/2014/main" id="{95ED1A8F-CD60-EFBD-4531-552D6026C7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0BBCC1-CC89-4F79-5201-631D70ED4B93}"/>
              </a:ext>
            </a:extLst>
          </p:cNvPr>
          <p:cNvSpPr>
            <a:spLocks noGrp="1"/>
          </p:cNvSpPr>
          <p:nvPr>
            <p:ph type="sldNum" sz="quarter" idx="12"/>
          </p:nvPr>
        </p:nvSpPr>
        <p:spPr/>
        <p:txBody>
          <a:bodyPr/>
          <a:lstStyle/>
          <a:p>
            <a:fld id="{B4C41A76-D5D3-48B2-BC5C-7BFCC9E83CBE}" type="slidenum">
              <a:rPr lang="en-US" smtClean="0"/>
              <a:t>‹#›</a:t>
            </a:fld>
            <a:endParaRPr lang="en-US"/>
          </a:p>
        </p:txBody>
      </p:sp>
    </p:spTree>
    <p:extLst>
      <p:ext uri="{BB962C8B-B14F-4D97-AF65-F5344CB8AC3E}">
        <p14:creationId xmlns:p14="http://schemas.microsoft.com/office/powerpoint/2010/main" val="2789531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9F4A7F-D567-E427-4DA4-9DA1EE94985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973B424-3AC8-57E9-9641-5428017866D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3C0150-AAA6-B9FE-3B2D-1591E6BD92FA}"/>
              </a:ext>
            </a:extLst>
          </p:cNvPr>
          <p:cNvSpPr>
            <a:spLocks noGrp="1"/>
          </p:cNvSpPr>
          <p:nvPr>
            <p:ph type="dt" sz="half" idx="10"/>
          </p:nvPr>
        </p:nvSpPr>
        <p:spPr/>
        <p:txBody>
          <a:bodyPr/>
          <a:lstStyle/>
          <a:p>
            <a:fld id="{02634D4D-B0A4-49CD-ACA8-F14450EAA905}" type="datetimeFigureOut">
              <a:rPr lang="en-US" smtClean="0"/>
              <a:t>1/9/2024</a:t>
            </a:fld>
            <a:endParaRPr lang="en-US"/>
          </a:p>
        </p:txBody>
      </p:sp>
      <p:sp>
        <p:nvSpPr>
          <p:cNvPr id="5" name="Footer Placeholder 4">
            <a:extLst>
              <a:ext uri="{FF2B5EF4-FFF2-40B4-BE49-F238E27FC236}">
                <a16:creationId xmlns:a16="http://schemas.microsoft.com/office/drawing/2014/main" id="{6DC35B53-C60F-787F-DB21-8536BD787D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869855-96A7-A249-965D-B003F02F37B7}"/>
              </a:ext>
            </a:extLst>
          </p:cNvPr>
          <p:cNvSpPr>
            <a:spLocks noGrp="1"/>
          </p:cNvSpPr>
          <p:nvPr>
            <p:ph type="sldNum" sz="quarter" idx="12"/>
          </p:nvPr>
        </p:nvSpPr>
        <p:spPr/>
        <p:txBody>
          <a:bodyPr/>
          <a:lstStyle/>
          <a:p>
            <a:fld id="{B4C41A76-D5D3-48B2-BC5C-7BFCC9E83CBE}" type="slidenum">
              <a:rPr lang="en-US" smtClean="0"/>
              <a:t>‹#›</a:t>
            </a:fld>
            <a:endParaRPr lang="en-US"/>
          </a:p>
        </p:txBody>
      </p:sp>
    </p:spTree>
    <p:extLst>
      <p:ext uri="{BB962C8B-B14F-4D97-AF65-F5344CB8AC3E}">
        <p14:creationId xmlns:p14="http://schemas.microsoft.com/office/powerpoint/2010/main" val="3036598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76C93-86EB-3EBD-E013-6EE3D1F718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1016323-62C4-C2F2-0CDA-A769986059A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7A3E1C-6E50-A873-3DF5-62A2A60E1ACE}"/>
              </a:ext>
            </a:extLst>
          </p:cNvPr>
          <p:cNvSpPr>
            <a:spLocks noGrp="1"/>
          </p:cNvSpPr>
          <p:nvPr>
            <p:ph type="dt" sz="half" idx="10"/>
          </p:nvPr>
        </p:nvSpPr>
        <p:spPr/>
        <p:txBody>
          <a:bodyPr/>
          <a:lstStyle/>
          <a:p>
            <a:fld id="{02634D4D-B0A4-49CD-ACA8-F14450EAA905}" type="datetimeFigureOut">
              <a:rPr lang="en-US" smtClean="0"/>
              <a:t>1/9/2024</a:t>
            </a:fld>
            <a:endParaRPr lang="en-US"/>
          </a:p>
        </p:txBody>
      </p:sp>
      <p:sp>
        <p:nvSpPr>
          <p:cNvPr id="5" name="Footer Placeholder 4">
            <a:extLst>
              <a:ext uri="{FF2B5EF4-FFF2-40B4-BE49-F238E27FC236}">
                <a16:creationId xmlns:a16="http://schemas.microsoft.com/office/drawing/2014/main" id="{B522872E-E964-3A22-0C8F-5021697CD3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1BA7D2-5491-9E71-2B8E-EE320E80116C}"/>
              </a:ext>
            </a:extLst>
          </p:cNvPr>
          <p:cNvSpPr>
            <a:spLocks noGrp="1"/>
          </p:cNvSpPr>
          <p:nvPr>
            <p:ph type="sldNum" sz="quarter" idx="12"/>
          </p:nvPr>
        </p:nvSpPr>
        <p:spPr/>
        <p:txBody>
          <a:bodyPr/>
          <a:lstStyle/>
          <a:p>
            <a:fld id="{B4C41A76-D5D3-48B2-BC5C-7BFCC9E83CBE}" type="slidenum">
              <a:rPr lang="en-US" smtClean="0"/>
              <a:t>‹#›</a:t>
            </a:fld>
            <a:endParaRPr lang="en-US"/>
          </a:p>
        </p:txBody>
      </p:sp>
    </p:spTree>
    <p:extLst>
      <p:ext uri="{BB962C8B-B14F-4D97-AF65-F5344CB8AC3E}">
        <p14:creationId xmlns:p14="http://schemas.microsoft.com/office/powerpoint/2010/main" val="2786817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4AF2C-89C9-C754-F9A3-CE099A7CE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70E5EB2-BAB8-E8F9-66C7-DE6226C4BAB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343F928-6F6F-63DC-5BB5-21DA9F0CFF40}"/>
              </a:ext>
            </a:extLst>
          </p:cNvPr>
          <p:cNvSpPr>
            <a:spLocks noGrp="1"/>
          </p:cNvSpPr>
          <p:nvPr>
            <p:ph type="dt" sz="half" idx="10"/>
          </p:nvPr>
        </p:nvSpPr>
        <p:spPr/>
        <p:txBody>
          <a:bodyPr/>
          <a:lstStyle/>
          <a:p>
            <a:fld id="{02634D4D-B0A4-49CD-ACA8-F14450EAA905}" type="datetimeFigureOut">
              <a:rPr lang="en-US" smtClean="0"/>
              <a:t>1/9/2024</a:t>
            </a:fld>
            <a:endParaRPr lang="en-US"/>
          </a:p>
        </p:txBody>
      </p:sp>
      <p:sp>
        <p:nvSpPr>
          <p:cNvPr id="5" name="Footer Placeholder 4">
            <a:extLst>
              <a:ext uri="{FF2B5EF4-FFF2-40B4-BE49-F238E27FC236}">
                <a16:creationId xmlns:a16="http://schemas.microsoft.com/office/drawing/2014/main" id="{DF4C43A2-6C73-64D9-6473-17F445F08D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469E92-995A-44AB-B5BB-47FB69BEDFF6}"/>
              </a:ext>
            </a:extLst>
          </p:cNvPr>
          <p:cNvSpPr>
            <a:spLocks noGrp="1"/>
          </p:cNvSpPr>
          <p:nvPr>
            <p:ph type="sldNum" sz="quarter" idx="12"/>
          </p:nvPr>
        </p:nvSpPr>
        <p:spPr/>
        <p:txBody>
          <a:bodyPr/>
          <a:lstStyle/>
          <a:p>
            <a:fld id="{B4C41A76-D5D3-48B2-BC5C-7BFCC9E83CBE}" type="slidenum">
              <a:rPr lang="en-US" smtClean="0"/>
              <a:t>‹#›</a:t>
            </a:fld>
            <a:endParaRPr lang="en-US"/>
          </a:p>
        </p:txBody>
      </p:sp>
    </p:spTree>
    <p:extLst>
      <p:ext uri="{BB962C8B-B14F-4D97-AF65-F5344CB8AC3E}">
        <p14:creationId xmlns:p14="http://schemas.microsoft.com/office/powerpoint/2010/main" val="1575369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818DB-2AD9-2613-6142-81EB25B2B8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741139B-88EA-AA9B-28FC-92D469E0768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44BBA37-D332-0BAE-3D77-E8F059164E0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DE6AE4D-9017-42CB-0F1B-88D708C1711A}"/>
              </a:ext>
            </a:extLst>
          </p:cNvPr>
          <p:cNvSpPr>
            <a:spLocks noGrp="1"/>
          </p:cNvSpPr>
          <p:nvPr>
            <p:ph type="dt" sz="half" idx="10"/>
          </p:nvPr>
        </p:nvSpPr>
        <p:spPr/>
        <p:txBody>
          <a:bodyPr/>
          <a:lstStyle/>
          <a:p>
            <a:fld id="{02634D4D-B0A4-49CD-ACA8-F14450EAA905}" type="datetimeFigureOut">
              <a:rPr lang="en-US" smtClean="0"/>
              <a:t>1/9/2024</a:t>
            </a:fld>
            <a:endParaRPr lang="en-US"/>
          </a:p>
        </p:txBody>
      </p:sp>
      <p:sp>
        <p:nvSpPr>
          <p:cNvPr id="6" name="Footer Placeholder 5">
            <a:extLst>
              <a:ext uri="{FF2B5EF4-FFF2-40B4-BE49-F238E27FC236}">
                <a16:creationId xmlns:a16="http://schemas.microsoft.com/office/drawing/2014/main" id="{37E7F01D-07EE-AD8D-4B0F-34D1D3C124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C2D33B-8F62-4189-E7B9-66B9A064E219}"/>
              </a:ext>
            </a:extLst>
          </p:cNvPr>
          <p:cNvSpPr>
            <a:spLocks noGrp="1"/>
          </p:cNvSpPr>
          <p:nvPr>
            <p:ph type="sldNum" sz="quarter" idx="12"/>
          </p:nvPr>
        </p:nvSpPr>
        <p:spPr/>
        <p:txBody>
          <a:bodyPr/>
          <a:lstStyle/>
          <a:p>
            <a:fld id="{B4C41A76-D5D3-48B2-BC5C-7BFCC9E83CBE}" type="slidenum">
              <a:rPr lang="en-US" smtClean="0"/>
              <a:t>‹#›</a:t>
            </a:fld>
            <a:endParaRPr lang="en-US"/>
          </a:p>
        </p:txBody>
      </p:sp>
    </p:spTree>
    <p:extLst>
      <p:ext uri="{BB962C8B-B14F-4D97-AF65-F5344CB8AC3E}">
        <p14:creationId xmlns:p14="http://schemas.microsoft.com/office/powerpoint/2010/main" val="172890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9EFC7-C3E5-8D85-06AC-9B27D3DCD92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64D2D6-140D-07F4-1EC0-CF5D7B5953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B56F110-57B7-CC02-EA6D-A7305469BCA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E845FC9-61B6-9802-2293-5BC8918A8E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440911-F27D-F86C-C0E3-1CB32BDBF35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E6EA7DB-95B4-651F-4E76-CAA7761D0B58}"/>
              </a:ext>
            </a:extLst>
          </p:cNvPr>
          <p:cNvSpPr>
            <a:spLocks noGrp="1"/>
          </p:cNvSpPr>
          <p:nvPr>
            <p:ph type="dt" sz="half" idx="10"/>
          </p:nvPr>
        </p:nvSpPr>
        <p:spPr/>
        <p:txBody>
          <a:bodyPr/>
          <a:lstStyle/>
          <a:p>
            <a:fld id="{02634D4D-B0A4-49CD-ACA8-F14450EAA905}" type="datetimeFigureOut">
              <a:rPr lang="en-US" smtClean="0"/>
              <a:t>1/9/2024</a:t>
            </a:fld>
            <a:endParaRPr lang="en-US"/>
          </a:p>
        </p:txBody>
      </p:sp>
      <p:sp>
        <p:nvSpPr>
          <p:cNvPr id="8" name="Footer Placeholder 7">
            <a:extLst>
              <a:ext uri="{FF2B5EF4-FFF2-40B4-BE49-F238E27FC236}">
                <a16:creationId xmlns:a16="http://schemas.microsoft.com/office/drawing/2014/main" id="{BCB10838-9F90-417D-F33A-7369737AC3A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920071F-81BC-A6C0-6B5C-771E1622B3ED}"/>
              </a:ext>
            </a:extLst>
          </p:cNvPr>
          <p:cNvSpPr>
            <a:spLocks noGrp="1"/>
          </p:cNvSpPr>
          <p:nvPr>
            <p:ph type="sldNum" sz="quarter" idx="12"/>
          </p:nvPr>
        </p:nvSpPr>
        <p:spPr/>
        <p:txBody>
          <a:bodyPr/>
          <a:lstStyle/>
          <a:p>
            <a:fld id="{B4C41A76-D5D3-48B2-BC5C-7BFCC9E83CBE}" type="slidenum">
              <a:rPr lang="en-US" smtClean="0"/>
              <a:t>‹#›</a:t>
            </a:fld>
            <a:endParaRPr lang="en-US"/>
          </a:p>
        </p:txBody>
      </p:sp>
    </p:spTree>
    <p:extLst>
      <p:ext uri="{BB962C8B-B14F-4D97-AF65-F5344CB8AC3E}">
        <p14:creationId xmlns:p14="http://schemas.microsoft.com/office/powerpoint/2010/main" val="1300974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D92D46-6BA2-12C0-F87D-4D3CEE0BE1A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55F31B4-650E-11EF-0955-4C3BE11F8399}"/>
              </a:ext>
            </a:extLst>
          </p:cNvPr>
          <p:cNvSpPr>
            <a:spLocks noGrp="1"/>
          </p:cNvSpPr>
          <p:nvPr>
            <p:ph type="dt" sz="half" idx="10"/>
          </p:nvPr>
        </p:nvSpPr>
        <p:spPr/>
        <p:txBody>
          <a:bodyPr/>
          <a:lstStyle/>
          <a:p>
            <a:fld id="{02634D4D-B0A4-49CD-ACA8-F14450EAA905}" type="datetimeFigureOut">
              <a:rPr lang="en-US" smtClean="0"/>
              <a:t>1/9/2024</a:t>
            </a:fld>
            <a:endParaRPr lang="en-US"/>
          </a:p>
        </p:txBody>
      </p:sp>
      <p:sp>
        <p:nvSpPr>
          <p:cNvPr id="4" name="Footer Placeholder 3">
            <a:extLst>
              <a:ext uri="{FF2B5EF4-FFF2-40B4-BE49-F238E27FC236}">
                <a16:creationId xmlns:a16="http://schemas.microsoft.com/office/drawing/2014/main" id="{EB38A55A-4022-040B-4515-5A8DD697605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55A3A1C-F192-4B5D-B370-D7CB0AE54628}"/>
              </a:ext>
            </a:extLst>
          </p:cNvPr>
          <p:cNvSpPr>
            <a:spLocks noGrp="1"/>
          </p:cNvSpPr>
          <p:nvPr>
            <p:ph type="sldNum" sz="quarter" idx="12"/>
          </p:nvPr>
        </p:nvSpPr>
        <p:spPr/>
        <p:txBody>
          <a:bodyPr/>
          <a:lstStyle/>
          <a:p>
            <a:fld id="{B4C41A76-D5D3-48B2-BC5C-7BFCC9E83CBE}" type="slidenum">
              <a:rPr lang="en-US" smtClean="0"/>
              <a:t>‹#›</a:t>
            </a:fld>
            <a:endParaRPr lang="en-US"/>
          </a:p>
        </p:txBody>
      </p:sp>
    </p:spTree>
    <p:extLst>
      <p:ext uri="{BB962C8B-B14F-4D97-AF65-F5344CB8AC3E}">
        <p14:creationId xmlns:p14="http://schemas.microsoft.com/office/powerpoint/2010/main" val="2086255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63F03B-9B4F-8620-520B-FB5636EEAC4C}"/>
              </a:ext>
            </a:extLst>
          </p:cNvPr>
          <p:cNvSpPr>
            <a:spLocks noGrp="1"/>
          </p:cNvSpPr>
          <p:nvPr>
            <p:ph type="dt" sz="half" idx="10"/>
          </p:nvPr>
        </p:nvSpPr>
        <p:spPr/>
        <p:txBody>
          <a:bodyPr/>
          <a:lstStyle/>
          <a:p>
            <a:fld id="{02634D4D-B0A4-49CD-ACA8-F14450EAA905}" type="datetimeFigureOut">
              <a:rPr lang="en-US" smtClean="0"/>
              <a:t>1/9/2024</a:t>
            </a:fld>
            <a:endParaRPr lang="en-US"/>
          </a:p>
        </p:txBody>
      </p:sp>
      <p:sp>
        <p:nvSpPr>
          <p:cNvPr id="3" name="Footer Placeholder 2">
            <a:extLst>
              <a:ext uri="{FF2B5EF4-FFF2-40B4-BE49-F238E27FC236}">
                <a16:creationId xmlns:a16="http://schemas.microsoft.com/office/drawing/2014/main" id="{668DFCE9-4993-C34E-CB42-AFC943C7C90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3D019F0-23C1-1DB8-1C45-FC6496D2DA63}"/>
              </a:ext>
            </a:extLst>
          </p:cNvPr>
          <p:cNvSpPr>
            <a:spLocks noGrp="1"/>
          </p:cNvSpPr>
          <p:nvPr>
            <p:ph type="sldNum" sz="quarter" idx="12"/>
          </p:nvPr>
        </p:nvSpPr>
        <p:spPr/>
        <p:txBody>
          <a:bodyPr/>
          <a:lstStyle/>
          <a:p>
            <a:fld id="{B4C41A76-D5D3-48B2-BC5C-7BFCC9E83CBE}" type="slidenum">
              <a:rPr lang="en-US" smtClean="0"/>
              <a:t>‹#›</a:t>
            </a:fld>
            <a:endParaRPr lang="en-US"/>
          </a:p>
        </p:txBody>
      </p:sp>
    </p:spTree>
    <p:extLst>
      <p:ext uri="{BB962C8B-B14F-4D97-AF65-F5344CB8AC3E}">
        <p14:creationId xmlns:p14="http://schemas.microsoft.com/office/powerpoint/2010/main" val="3038940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B1B97-9569-BB25-2D3F-E259AF5373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CF370AA-211A-A968-7C7E-969E2BACB8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5D00F47-FBB3-A5B1-C739-96844FA9A4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C8CCA35-FCAC-1368-E7C8-761C9DCE9836}"/>
              </a:ext>
            </a:extLst>
          </p:cNvPr>
          <p:cNvSpPr>
            <a:spLocks noGrp="1"/>
          </p:cNvSpPr>
          <p:nvPr>
            <p:ph type="dt" sz="half" idx="10"/>
          </p:nvPr>
        </p:nvSpPr>
        <p:spPr/>
        <p:txBody>
          <a:bodyPr/>
          <a:lstStyle/>
          <a:p>
            <a:fld id="{02634D4D-B0A4-49CD-ACA8-F14450EAA905}" type="datetimeFigureOut">
              <a:rPr lang="en-US" smtClean="0"/>
              <a:t>1/9/2024</a:t>
            </a:fld>
            <a:endParaRPr lang="en-US"/>
          </a:p>
        </p:txBody>
      </p:sp>
      <p:sp>
        <p:nvSpPr>
          <p:cNvPr id="6" name="Footer Placeholder 5">
            <a:extLst>
              <a:ext uri="{FF2B5EF4-FFF2-40B4-BE49-F238E27FC236}">
                <a16:creationId xmlns:a16="http://schemas.microsoft.com/office/drawing/2014/main" id="{67AD4A3B-8CEC-DC51-CC7C-03B0A458F5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15CB48-2AE0-B264-3DCF-EDFF1C0B5EA3}"/>
              </a:ext>
            </a:extLst>
          </p:cNvPr>
          <p:cNvSpPr>
            <a:spLocks noGrp="1"/>
          </p:cNvSpPr>
          <p:nvPr>
            <p:ph type="sldNum" sz="quarter" idx="12"/>
          </p:nvPr>
        </p:nvSpPr>
        <p:spPr/>
        <p:txBody>
          <a:bodyPr/>
          <a:lstStyle/>
          <a:p>
            <a:fld id="{B4C41A76-D5D3-48B2-BC5C-7BFCC9E83CBE}" type="slidenum">
              <a:rPr lang="en-US" smtClean="0"/>
              <a:t>‹#›</a:t>
            </a:fld>
            <a:endParaRPr lang="en-US"/>
          </a:p>
        </p:txBody>
      </p:sp>
    </p:spTree>
    <p:extLst>
      <p:ext uri="{BB962C8B-B14F-4D97-AF65-F5344CB8AC3E}">
        <p14:creationId xmlns:p14="http://schemas.microsoft.com/office/powerpoint/2010/main" val="330526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CA027-CCE6-09EC-4DB5-F13C153852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C633121-58BD-17FF-88F7-FEA8854589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71387DB-800A-6AD8-414E-3916E5AF4B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4036538-C59E-FBE0-0BFF-AF55196EDC80}"/>
              </a:ext>
            </a:extLst>
          </p:cNvPr>
          <p:cNvSpPr>
            <a:spLocks noGrp="1"/>
          </p:cNvSpPr>
          <p:nvPr>
            <p:ph type="dt" sz="half" idx="10"/>
          </p:nvPr>
        </p:nvSpPr>
        <p:spPr/>
        <p:txBody>
          <a:bodyPr/>
          <a:lstStyle/>
          <a:p>
            <a:fld id="{02634D4D-B0A4-49CD-ACA8-F14450EAA905}" type="datetimeFigureOut">
              <a:rPr lang="en-US" smtClean="0"/>
              <a:t>1/9/2024</a:t>
            </a:fld>
            <a:endParaRPr lang="en-US"/>
          </a:p>
        </p:txBody>
      </p:sp>
      <p:sp>
        <p:nvSpPr>
          <p:cNvPr id="6" name="Footer Placeholder 5">
            <a:extLst>
              <a:ext uri="{FF2B5EF4-FFF2-40B4-BE49-F238E27FC236}">
                <a16:creationId xmlns:a16="http://schemas.microsoft.com/office/drawing/2014/main" id="{F2BC232C-5CEE-D89E-0140-E63E2FF9761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488488-F272-98D6-640B-43725DDC5B35}"/>
              </a:ext>
            </a:extLst>
          </p:cNvPr>
          <p:cNvSpPr>
            <a:spLocks noGrp="1"/>
          </p:cNvSpPr>
          <p:nvPr>
            <p:ph type="sldNum" sz="quarter" idx="12"/>
          </p:nvPr>
        </p:nvSpPr>
        <p:spPr/>
        <p:txBody>
          <a:bodyPr/>
          <a:lstStyle/>
          <a:p>
            <a:fld id="{B4C41A76-D5D3-48B2-BC5C-7BFCC9E83CBE}" type="slidenum">
              <a:rPr lang="en-US" smtClean="0"/>
              <a:t>‹#›</a:t>
            </a:fld>
            <a:endParaRPr lang="en-US"/>
          </a:p>
        </p:txBody>
      </p:sp>
    </p:spTree>
    <p:extLst>
      <p:ext uri="{BB962C8B-B14F-4D97-AF65-F5344CB8AC3E}">
        <p14:creationId xmlns:p14="http://schemas.microsoft.com/office/powerpoint/2010/main" val="1104714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8DA2CF-0806-FA7B-F501-A5F25CE2A7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310CD7B-A2C1-101A-54A2-29D2FCB65C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B9FDD2-102B-E606-30F0-49F597AF70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634D4D-B0A4-49CD-ACA8-F14450EAA905}" type="datetimeFigureOut">
              <a:rPr lang="en-US" smtClean="0"/>
              <a:t>1/9/2024</a:t>
            </a:fld>
            <a:endParaRPr lang="en-US"/>
          </a:p>
        </p:txBody>
      </p:sp>
      <p:sp>
        <p:nvSpPr>
          <p:cNvPr id="5" name="Footer Placeholder 4">
            <a:extLst>
              <a:ext uri="{FF2B5EF4-FFF2-40B4-BE49-F238E27FC236}">
                <a16:creationId xmlns:a16="http://schemas.microsoft.com/office/drawing/2014/main" id="{D6B5ACCD-401F-DFEA-9D7B-0F32A1F291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AF72BB5-8A0E-471F-8D18-848B1524FD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C41A76-D5D3-48B2-BC5C-7BFCC9E83CBE}" type="slidenum">
              <a:rPr lang="en-US" smtClean="0"/>
              <a:t>‹#›</a:t>
            </a:fld>
            <a:endParaRPr lang="en-US"/>
          </a:p>
        </p:txBody>
      </p:sp>
    </p:spTree>
    <p:extLst>
      <p:ext uri="{BB962C8B-B14F-4D97-AF65-F5344CB8AC3E}">
        <p14:creationId xmlns:p14="http://schemas.microsoft.com/office/powerpoint/2010/main" val="3812895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1AF6271-73D9-0534-41F9-10D078D02CB1}"/>
              </a:ext>
            </a:extLst>
          </p:cNvPr>
          <p:cNvSpPr txBox="1"/>
          <p:nvPr/>
        </p:nvSpPr>
        <p:spPr>
          <a:xfrm>
            <a:off x="4119717" y="344129"/>
            <a:ext cx="4119716" cy="584775"/>
          </a:xfrm>
          <a:prstGeom prst="rect">
            <a:avLst/>
          </a:prstGeom>
          <a:noFill/>
        </p:spPr>
        <p:txBody>
          <a:bodyPr wrap="square" rtlCol="0">
            <a:spAutoFit/>
          </a:bodyPr>
          <a:lstStyle/>
          <a:p>
            <a:r>
              <a:rPr lang="en-US" sz="3200" b="1" u="sng"/>
              <a:t>Data Communication</a:t>
            </a:r>
          </a:p>
        </p:txBody>
      </p:sp>
      <p:sp>
        <p:nvSpPr>
          <p:cNvPr id="5" name="TextBox 4">
            <a:extLst>
              <a:ext uri="{FF2B5EF4-FFF2-40B4-BE49-F238E27FC236}">
                <a16:creationId xmlns:a16="http://schemas.microsoft.com/office/drawing/2014/main" id="{6B9A49DF-6B28-E6CA-40FD-7C703B7FC4F5}"/>
              </a:ext>
            </a:extLst>
          </p:cNvPr>
          <p:cNvSpPr txBox="1"/>
          <p:nvPr/>
        </p:nvSpPr>
        <p:spPr>
          <a:xfrm>
            <a:off x="511277" y="1504336"/>
            <a:ext cx="10943303" cy="4247317"/>
          </a:xfrm>
          <a:prstGeom prst="rect">
            <a:avLst/>
          </a:prstGeom>
          <a:noFill/>
        </p:spPr>
        <p:txBody>
          <a:bodyPr wrap="square" rtlCol="0">
            <a:spAutoFit/>
          </a:bodyPr>
          <a:lstStyle/>
          <a:p>
            <a:r>
              <a:rPr lang="en-US"/>
              <a:t>Should be able to break down message into:</a:t>
            </a:r>
          </a:p>
          <a:p>
            <a:pPr marL="342900" indent="-342900">
              <a:buAutoNum type="arabicPeriod"/>
            </a:pPr>
            <a:r>
              <a:rPr lang="en-US"/>
              <a:t>Big Idea</a:t>
            </a:r>
          </a:p>
          <a:p>
            <a:pPr marL="342900" indent="-342900">
              <a:buAutoNum type="arabicPeriod"/>
            </a:pPr>
            <a:r>
              <a:rPr lang="en-US"/>
              <a:t>3 minute version</a:t>
            </a:r>
          </a:p>
          <a:p>
            <a:pPr marL="800100" lvl="1" indent="-342900">
              <a:buAutoNum type="arabicPeriod"/>
            </a:pPr>
            <a:r>
              <a:rPr lang="en-US"/>
              <a:t>Situational background.  Why are we interested in this problem?</a:t>
            </a:r>
          </a:p>
          <a:p>
            <a:pPr marL="800100" lvl="1" indent="-342900">
              <a:buAutoNum type="arabicPeriod"/>
            </a:pPr>
            <a:r>
              <a:rPr lang="en-US"/>
              <a:t>Problem</a:t>
            </a:r>
          </a:p>
          <a:p>
            <a:pPr marL="800100" lvl="1" indent="-342900">
              <a:buAutoNum type="arabicPeriod"/>
            </a:pPr>
            <a:r>
              <a:rPr lang="en-US"/>
              <a:t>Cause(s) of the problem</a:t>
            </a:r>
          </a:p>
          <a:p>
            <a:pPr marL="800100" lvl="1" indent="-342900">
              <a:buAutoNum type="arabicPeriod"/>
            </a:pPr>
            <a:r>
              <a:rPr lang="en-US"/>
              <a:t>Consequence of doing nothing</a:t>
            </a:r>
          </a:p>
          <a:p>
            <a:pPr marL="800100" lvl="1" indent="-342900">
              <a:buAutoNum type="arabicPeriod"/>
            </a:pPr>
            <a:r>
              <a:rPr lang="en-US"/>
              <a:t>Recommendation</a:t>
            </a:r>
          </a:p>
          <a:p>
            <a:pPr marL="342900" indent="-342900">
              <a:buFontTx/>
              <a:buAutoNum type="arabicPeriod"/>
            </a:pPr>
            <a:r>
              <a:rPr lang="en-US"/>
              <a:t>Know who your audience is.  Consider especially their technical background.  </a:t>
            </a:r>
          </a:p>
          <a:p>
            <a:pPr marL="342900" indent="-342900">
              <a:buFontTx/>
              <a:buAutoNum type="arabicPeriod"/>
            </a:pPr>
            <a:r>
              <a:rPr lang="en-US"/>
              <a:t>Know what they want from your report.  Technically details of calculations probably don’t matter too much.  So focus more on the results.  Tell a story, use analogies.  </a:t>
            </a:r>
          </a:p>
          <a:p>
            <a:pPr marL="342900" indent="-342900">
              <a:buAutoNum type="arabicPeriod"/>
            </a:pPr>
            <a:r>
              <a:rPr lang="en-US"/>
              <a:t>Know why they want it.  They probably are looking for a conclusion which they can use for their purposes. So have conclusions.  Make the conclusion stand out.  Be prepared to convince yourself, then friend, then skeptic. </a:t>
            </a:r>
          </a:p>
          <a:p>
            <a:pPr marL="342900" indent="-342900">
              <a:buAutoNum type="arabicPeriod"/>
            </a:pPr>
            <a:r>
              <a:rPr lang="en-US"/>
              <a:t>Tailor your presentation to the mode of communication – small power point presentation, oral presentation/informal chat, written report, etc. </a:t>
            </a:r>
          </a:p>
        </p:txBody>
      </p:sp>
    </p:spTree>
    <p:extLst>
      <p:ext uri="{BB962C8B-B14F-4D97-AF65-F5344CB8AC3E}">
        <p14:creationId xmlns:p14="http://schemas.microsoft.com/office/powerpoint/2010/main" val="1246701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1AF6271-73D9-0534-41F9-10D078D02CB1}"/>
              </a:ext>
            </a:extLst>
          </p:cNvPr>
          <p:cNvSpPr txBox="1"/>
          <p:nvPr/>
        </p:nvSpPr>
        <p:spPr>
          <a:xfrm>
            <a:off x="4119717" y="344129"/>
            <a:ext cx="4119716" cy="584775"/>
          </a:xfrm>
          <a:prstGeom prst="rect">
            <a:avLst/>
          </a:prstGeom>
          <a:noFill/>
        </p:spPr>
        <p:txBody>
          <a:bodyPr wrap="square" rtlCol="0">
            <a:spAutoFit/>
          </a:bodyPr>
          <a:lstStyle/>
          <a:p>
            <a:r>
              <a:rPr lang="en-US" sz="3200" b="1" u="sng"/>
              <a:t>Data Communication</a:t>
            </a:r>
          </a:p>
        </p:txBody>
      </p:sp>
      <p:sp>
        <p:nvSpPr>
          <p:cNvPr id="5" name="TextBox 4">
            <a:extLst>
              <a:ext uri="{FF2B5EF4-FFF2-40B4-BE49-F238E27FC236}">
                <a16:creationId xmlns:a16="http://schemas.microsoft.com/office/drawing/2014/main" id="{6B9A49DF-6B28-E6CA-40FD-7C703B7FC4F5}"/>
              </a:ext>
            </a:extLst>
          </p:cNvPr>
          <p:cNvSpPr txBox="1"/>
          <p:nvPr/>
        </p:nvSpPr>
        <p:spPr>
          <a:xfrm>
            <a:off x="368529" y="1156675"/>
            <a:ext cx="8091949" cy="4832092"/>
          </a:xfrm>
          <a:prstGeom prst="rect">
            <a:avLst/>
          </a:prstGeom>
          <a:noFill/>
        </p:spPr>
        <p:txBody>
          <a:bodyPr wrap="square" rtlCol="0">
            <a:spAutoFit/>
          </a:bodyPr>
          <a:lstStyle/>
          <a:p>
            <a:r>
              <a:rPr lang="en-US" sz="1400"/>
              <a:t>Some general rules for presentations.</a:t>
            </a:r>
          </a:p>
          <a:p>
            <a:pPr marL="342900" indent="-342900">
              <a:buAutoNum type="arabicPeriod"/>
            </a:pPr>
            <a:r>
              <a:rPr lang="en-US" sz="1400"/>
              <a:t>Probably want to have the title of graph make the claim you’re arguing.  Likewise, will want title of slide to make the main point.  </a:t>
            </a:r>
          </a:p>
          <a:p>
            <a:pPr marL="342900" indent="-342900">
              <a:buAutoNum type="arabicPeriod"/>
            </a:pPr>
            <a:r>
              <a:rPr lang="en-US" sz="1400"/>
              <a:t>Be sure to know why you’re focusing on this data, and where it came from.</a:t>
            </a:r>
          </a:p>
          <a:p>
            <a:pPr marL="342900" indent="-342900">
              <a:buAutoNum type="arabicPeriod"/>
            </a:pPr>
            <a:r>
              <a:rPr lang="en-US" sz="1400"/>
              <a:t>But focus on the story, not on the data per se’.  Do explain what the graph is showing, even if it seems obvious.</a:t>
            </a:r>
          </a:p>
          <a:p>
            <a:pPr marL="342900" indent="-342900">
              <a:buAutoNum type="arabicPeriod"/>
            </a:pPr>
            <a:r>
              <a:rPr lang="en-US" sz="1400"/>
              <a:t>And relate it to your audience.  Explain to them why they care.</a:t>
            </a:r>
          </a:p>
          <a:p>
            <a:pPr marL="342900" indent="-342900">
              <a:buAutoNum type="arabicPeriod"/>
            </a:pPr>
            <a:r>
              <a:rPr lang="en-US" sz="1400"/>
              <a:t>Probably don’t want presentation to have more than 5 sections.</a:t>
            </a:r>
          </a:p>
          <a:p>
            <a:pPr marL="342900" indent="-342900">
              <a:buAutoNum type="arabicPeriod"/>
            </a:pPr>
            <a:r>
              <a:rPr lang="en-US" sz="1400"/>
              <a:t>In general, having more slides/less info per slide is better than converse.  One message per slide is good.</a:t>
            </a:r>
          </a:p>
          <a:p>
            <a:pPr marL="342900" indent="-342900">
              <a:buAutoNum type="arabicPeriod"/>
            </a:pPr>
            <a:r>
              <a:rPr lang="en-US" sz="1400"/>
              <a:t>Use colors appropriate for color blind people.</a:t>
            </a:r>
          </a:p>
          <a:p>
            <a:pPr marL="342900" indent="-342900">
              <a:buAutoNum type="arabicPeriod"/>
            </a:pPr>
            <a:r>
              <a:rPr lang="en-US" sz="1400"/>
              <a:t>Slides should be there to aid the presentation, not substitute for it.</a:t>
            </a:r>
          </a:p>
          <a:p>
            <a:pPr marL="342900" indent="-342900">
              <a:buAutoNum type="arabicPeriod"/>
            </a:pPr>
            <a:r>
              <a:rPr lang="en-US" sz="1400"/>
              <a:t>Layering (having text appear at different times) and Highlighting (at different times) is effective.  </a:t>
            </a:r>
          </a:p>
          <a:p>
            <a:pPr marL="342900" indent="-342900">
              <a:buAutoNum type="arabicPeriod"/>
            </a:pPr>
            <a:r>
              <a:rPr lang="en-US" sz="1400"/>
              <a:t>If have too much text, consider replacing with graph.</a:t>
            </a:r>
          </a:p>
          <a:p>
            <a:pPr marL="342900" indent="-342900">
              <a:buAutoNum type="arabicPeriod"/>
            </a:pPr>
            <a:r>
              <a:rPr lang="en-US" sz="1400"/>
              <a:t>Practice talk out loud.  Often find you need verbal transitions between slides that you didn’t think you’d need.  Or sometimes, what is written doesn’t sound as good when spoken.  Also, root out annoying verbal ticks, like ‘um’, ‘so’, sighing, and annoying body movements.  </a:t>
            </a:r>
          </a:p>
          <a:p>
            <a:pPr marL="342900" indent="-342900">
              <a:buAutoNum type="arabicPeriod"/>
            </a:pPr>
            <a:r>
              <a:rPr lang="en-US" sz="1400"/>
              <a:t>Project confidence.</a:t>
            </a:r>
          </a:p>
          <a:p>
            <a:pPr marL="342900" indent="-342900">
              <a:buAutoNum type="arabicPeriod"/>
            </a:pPr>
            <a:r>
              <a:rPr lang="en-US" sz="1400"/>
              <a:t>Ask questions to build rapport.  Or at least open up the floor to questions periodically.</a:t>
            </a:r>
          </a:p>
          <a:p>
            <a:pPr marL="342900" indent="-342900">
              <a:buAutoNum type="arabicPeriod"/>
            </a:pPr>
            <a:r>
              <a:rPr lang="en-US" sz="1400"/>
              <a:t>A little recapitulation might be good.  Relate things to the main point.  </a:t>
            </a:r>
          </a:p>
          <a:p>
            <a:pPr marL="342900" indent="-342900">
              <a:buAutoNum type="arabicPeriod"/>
            </a:pPr>
            <a:r>
              <a:rPr lang="en-US" sz="1400"/>
              <a:t>Try not to exceed 20 minutes.</a:t>
            </a:r>
          </a:p>
          <a:p>
            <a:pPr marL="342900" indent="-342900">
              <a:buAutoNum type="arabicPeriod"/>
            </a:pPr>
            <a:r>
              <a:rPr lang="en-US" sz="1400"/>
              <a:t>Introduction should include name, and why you’re there, what you’ll be talking about.</a:t>
            </a:r>
          </a:p>
          <a:p>
            <a:pPr marL="342900" indent="-342900">
              <a:buAutoNum type="arabicPeriod"/>
            </a:pPr>
            <a:r>
              <a:rPr lang="en-US" sz="1400"/>
              <a:t>Can very speed of talking.  Be sure your tone indicates enthusiasm (at least to some degree)</a:t>
            </a:r>
          </a:p>
        </p:txBody>
      </p:sp>
      <p:pic>
        <p:nvPicPr>
          <p:cNvPr id="2" name="Picture 1">
            <a:extLst>
              <a:ext uri="{FF2B5EF4-FFF2-40B4-BE49-F238E27FC236}">
                <a16:creationId xmlns:a16="http://schemas.microsoft.com/office/drawing/2014/main" id="{0CCAE1A3-3A54-A4E9-7098-D91B497FAE7A}"/>
              </a:ext>
            </a:extLst>
          </p:cNvPr>
          <p:cNvPicPr>
            <a:picLocks noChangeAspect="1"/>
          </p:cNvPicPr>
          <p:nvPr/>
        </p:nvPicPr>
        <p:blipFill>
          <a:blip r:embed="rId2"/>
          <a:stretch>
            <a:fillRect/>
          </a:stretch>
        </p:blipFill>
        <p:spPr>
          <a:xfrm>
            <a:off x="8760541" y="1099447"/>
            <a:ext cx="3062930" cy="2329553"/>
          </a:xfrm>
          <a:prstGeom prst="rect">
            <a:avLst/>
          </a:prstGeom>
        </p:spPr>
      </p:pic>
    </p:spTree>
    <p:extLst>
      <p:ext uri="{BB962C8B-B14F-4D97-AF65-F5344CB8AC3E}">
        <p14:creationId xmlns:p14="http://schemas.microsoft.com/office/powerpoint/2010/main" val="310249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1AF6271-73D9-0534-41F9-10D078D02CB1}"/>
              </a:ext>
            </a:extLst>
          </p:cNvPr>
          <p:cNvSpPr txBox="1"/>
          <p:nvPr/>
        </p:nvSpPr>
        <p:spPr>
          <a:xfrm>
            <a:off x="4119717" y="344129"/>
            <a:ext cx="4119716" cy="584775"/>
          </a:xfrm>
          <a:prstGeom prst="rect">
            <a:avLst/>
          </a:prstGeom>
          <a:noFill/>
        </p:spPr>
        <p:txBody>
          <a:bodyPr wrap="square" rtlCol="0">
            <a:spAutoFit/>
          </a:bodyPr>
          <a:lstStyle/>
          <a:p>
            <a:r>
              <a:rPr lang="en-US" sz="3200" b="1" u="sng"/>
              <a:t>Data Communication</a:t>
            </a:r>
          </a:p>
        </p:txBody>
      </p:sp>
      <p:sp>
        <p:nvSpPr>
          <p:cNvPr id="3" name="TextBox 2">
            <a:extLst>
              <a:ext uri="{FF2B5EF4-FFF2-40B4-BE49-F238E27FC236}">
                <a16:creationId xmlns:a16="http://schemas.microsoft.com/office/drawing/2014/main" id="{B78FA333-C66C-B712-0666-785704563212}"/>
              </a:ext>
            </a:extLst>
          </p:cNvPr>
          <p:cNvSpPr txBox="1"/>
          <p:nvPr/>
        </p:nvSpPr>
        <p:spPr>
          <a:xfrm>
            <a:off x="491614" y="1566889"/>
            <a:ext cx="6862916" cy="1323439"/>
          </a:xfrm>
          <a:prstGeom prst="rect">
            <a:avLst/>
          </a:prstGeom>
          <a:noFill/>
        </p:spPr>
        <p:txBody>
          <a:bodyPr wrap="square" rtlCol="0">
            <a:spAutoFit/>
          </a:bodyPr>
          <a:lstStyle/>
          <a:p>
            <a:r>
              <a:rPr lang="en-US" sz="1600"/>
              <a:t>Some general rules for code.</a:t>
            </a:r>
          </a:p>
          <a:p>
            <a:pPr marL="342900" indent="-342900">
              <a:buAutoNum type="arabicPeriod"/>
            </a:pPr>
            <a:r>
              <a:rPr lang="en-US" sz="1600"/>
              <a:t>List all software/programs used.</a:t>
            </a:r>
          </a:p>
          <a:p>
            <a:pPr marL="342900" indent="-342900">
              <a:buAutoNum type="arabicPeriod"/>
            </a:pPr>
            <a:r>
              <a:rPr lang="en-US" sz="1600"/>
              <a:t>Copious comments so that another team could build on your work.</a:t>
            </a:r>
          </a:p>
          <a:p>
            <a:pPr marL="342900" indent="-342900">
              <a:buAutoNum type="arabicPeriod"/>
            </a:pPr>
            <a:r>
              <a:rPr lang="en-US" sz="1600"/>
              <a:t>Always used random seeds so any randomness is reproducible.</a:t>
            </a:r>
          </a:p>
          <a:p>
            <a:pPr marL="342900" indent="-342900">
              <a:buAutoNum type="arabicPeriod"/>
            </a:pPr>
            <a:r>
              <a:rPr lang="en-US" sz="1600"/>
              <a:t>Cite others work when used.</a:t>
            </a:r>
          </a:p>
        </p:txBody>
      </p:sp>
      <p:sp>
        <p:nvSpPr>
          <p:cNvPr id="6" name="TextBox 5">
            <a:extLst>
              <a:ext uri="{FF2B5EF4-FFF2-40B4-BE49-F238E27FC236}">
                <a16:creationId xmlns:a16="http://schemas.microsoft.com/office/drawing/2014/main" id="{A751B593-3E75-B166-704B-7E58988B859F}"/>
              </a:ext>
            </a:extLst>
          </p:cNvPr>
          <p:cNvSpPr txBox="1"/>
          <p:nvPr/>
        </p:nvSpPr>
        <p:spPr>
          <a:xfrm>
            <a:off x="491614" y="3429000"/>
            <a:ext cx="9989573" cy="1077218"/>
          </a:xfrm>
          <a:prstGeom prst="rect">
            <a:avLst/>
          </a:prstGeom>
          <a:noFill/>
        </p:spPr>
        <p:txBody>
          <a:bodyPr wrap="square" rtlCol="0">
            <a:spAutoFit/>
          </a:bodyPr>
          <a:lstStyle/>
          <a:p>
            <a:r>
              <a:rPr lang="en-US" sz="1600"/>
              <a:t>Some general rules for reports.</a:t>
            </a:r>
          </a:p>
          <a:p>
            <a:pPr marL="342900" indent="-342900">
              <a:buAutoNum type="arabicPeriod"/>
            </a:pPr>
            <a:r>
              <a:rPr lang="en-US" sz="1600"/>
              <a:t>Avoid pronouns when possible; it can be unclear what they’re referencing.  Instead of ‘this’ shows that revenue declined 20%, write ‘the model’ shows that revenue declined 20%.  </a:t>
            </a:r>
          </a:p>
          <a:p>
            <a:pPr marL="342900" indent="-342900">
              <a:buAutoNum type="arabicPeriod"/>
            </a:pPr>
            <a:r>
              <a:rPr lang="en-US" sz="1600"/>
              <a:t>Avoid empty phrases like, ‘it is obvious that’, ‘the fact that’, ‘it is well known that’, etc.  Just state the fact.  </a:t>
            </a:r>
          </a:p>
        </p:txBody>
      </p:sp>
    </p:spTree>
    <p:extLst>
      <p:ext uri="{BB962C8B-B14F-4D97-AF65-F5344CB8AC3E}">
        <p14:creationId xmlns:p14="http://schemas.microsoft.com/office/powerpoint/2010/main" val="29786412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TotalTime>
  <Words>576</Words>
  <Application>Microsoft Office PowerPoint</Application>
  <PresentationFormat>Widescreen</PresentationFormat>
  <Paragraphs>41</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Kennard, Shauna</cp:lastModifiedBy>
  <cp:revision>4</cp:revision>
  <dcterms:created xsi:type="dcterms:W3CDTF">2024-01-09T16:50:00Z</dcterms:created>
  <dcterms:modified xsi:type="dcterms:W3CDTF">2024-01-09T19:35:37Z</dcterms:modified>
</cp:coreProperties>
</file>